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440000" cx="7560000"/>
  <p:notesSz cx="6858000" cy="9144000"/>
  <p:embeddedFontLst>
    <p:embeddedFont>
      <p:font typeface="Poppins"/>
      <p:regular r:id="rId7"/>
      <p:bold r:id="rId8"/>
      <p:italic r:id="rId9"/>
      <p:boldItalic r:id="rId10"/>
    </p:embeddedFont>
    <p:embeddedFont>
      <p:font typeface="Poppins Black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PoppinsBlack-bold.fntdata"/><Relationship Id="rId10" Type="http://schemas.openxmlformats.org/officeDocument/2006/relationships/font" Target="fonts/Poppins-boldItalic.fntdata"/><Relationship Id="rId12" Type="http://schemas.openxmlformats.org/officeDocument/2006/relationships/font" Target="fonts/PoppinsBlack-boldItalic.fntdata"/><Relationship Id="rId9" Type="http://schemas.openxmlformats.org/officeDocument/2006/relationships/font" Target="fonts/Poppi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a5d790b37_0_50:notes"/>
          <p:cNvSpPr/>
          <p:nvPr>
            <p:ph idx="2" type="sldImg"/>
          </p:nvPr>
        </p:nvSpPr>
        <p:spPr>
          <a:xfrm>
            <a:off x="2187788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a5d790b37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0" Type="http://schemas.openxmlformats.org/officeDocument/2006/relationships/image" Target="../media/image5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8.png"/><Relationship Id="rId7" Type="http://schemas.openxmlformats.org/officeDocument/2006/relationships/image" Target="../media/image2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1E2D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70425" y="5040600"/>
            <a:ext cx="2737200" cy="4002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35525" y="2034225"/>
            <a:ext cx="2076600" cy="4311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0000" y="157700"/>
            <a:ext cx="3779999" cy="85088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-6925" y="1108750"/>
            <a:ext cx="7560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400">
                <a:solidFill>
                  <a:srgbClr val="355C9A"/>
                </a:solidFill>
                <a:latin typeface="Poppins Black"/>
                <a:ea typeface="Poppins Black"/>
                <a:cs typeface="Poppins Black"/>
                <a:sym typeface="Poppins Black"/>
              </a:rPr>
              <a:t>TUTO ÉTUDIANT</a:t>
            </a:r>
            <a:endParaRPr sz="3400">
              <a:solidFill>
                <a:srgbClr val="355C9A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30825" y="2262825"/>
            <a:ext cx="7048500" cy="2416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F0F1E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35525" y="2034225"/>
            <a:ext cx="2076600" cy="431100"/>
          </a:xfrm>
          <a:prstGeom prst="rect">
            <a:avLst/>
          </a:prstGeom>
          <a:solidFill>
            <a:srgbClr val="F0F1E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CONNEXION</a:t>
            </a:r>
            <a:endParaRPr b="1" sz="16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07025" y="2586825"/>
            <a:ext cx="4189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URL :</a:t>
            </a:r>
            <a:r>
              <a:rPr lang="fr" sz="120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b="1" lang="fr" sz="1200">
                <a:solidFill>
                  <a:srgbClr val="355C9A"/>
                </a:solidFill>
                <a:latin typeface="Poppins"/>
                <a:ea typeface="Poppins"/>
                <a:cs typeface="Poppins"/>
                <a:sym typeface="Poppins"/>
              </a:rPr>
              <a:t>xxxxxxx.followlab.io</a:t>
            </a:r>
            <a:endParaRPr b="1" sz="12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ID :</a:t>
            </a:r>
            <a:r>
              <a:rPr lang="fr" sz="1200"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b="1" lang="fr" sz="1200">
                <a:solidFill>
                  <a:srgbClr val="355C9A"/>
                </a:solidFill>
                <a:latin typeface="Poppins"/>
                <a:ea typeface="Poppins"/>
                <a:cs typeface="Poppins"/>
                <a:sym typeface="Poppins"/>
              </a:rPr>
              <a:t>mon adresse mail</a:t>
            </a:r>
            <a:endParaRPr b="1" sz="12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Mot de passe :</a:t>
            </a:r>
            <a:endParaRPr sz="12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     </a:t>
            </a:r>
            <a:r>
              <a:rPr lang="fr" sz="1100" u="sng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Je n’ai jamais utilisé Follow Lab</a:t>
            </a:r>
            <a:endParaRPr sz="1100" u="sng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→ Je clique sur </a:t>
            </a:r>
            <a:r>
              <a:rPr b="1" lang="fr" sz="1100">
                <a:solidFill>
                  <a:srgbClr val="355C9A"/>
                </a:solidFill>
                <a:latin typeface="Poppins"/>
                <a:ea typeface="Poppins"/>
                <a:cs typeface="Poppins"/>
                <a:sym typeface="Poppins"/>
              </a:rPr>
              <a:t>première connexion</a:t>
            </a:r>
            <a:endParaRPr b="1" sz="11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     </a:t>
            </a:r>
            <a:r>
              <a:rPr lang="fr" sz="1100" u="sng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J’ai déjà utilisé Follow Lab</a:t>
            </a:r>
            <a:endParaRPr sz="1100" u="sng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→ J’utilise le même identifiant que d’habitude</a:t>
            </a:r>
            <a:endParaRPr sz="11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En cas d’oubli, je clique sur </a:t>
            </a:r>
            <a:r>
              <a:rPr b="1" lang="fr" sz="1100">
                <a:solidFill>
                  <a:srgbClr val="355C9A"/>
                </a:solidFill>
                <a:latin typeface="Poppins"/>
                <a:ea typeface="Poppins"/>
                <a:cs typeface="Poppins"/>
                <a:sym typeface="Poppins"/>
              </a:rPr>
              <a:t>mot de passe oublié</a:t>
            </a:r>
            <a:endParaRPr b="1" sz="1100">
              <a:solidFill>
                <a:srgbClr val="355C9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9300" y="2586825"/>
            <a:ext cx="2896075" cy="16798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253161">
                <a:alpha val="50000"/>
              </a:srgbClr>
            </a:outerShdw>
          </a:effectLst>
        </p:spPr>
      </p:pic>
      <p:sp>
        <p:nvSpPr>
          <p:cNvPr id="62" name="Google Shape;62;p13"/>
          <p:cNvSpPr/>
          <p:nvPr/>
        </p:nvSpPr>
        <p:spPr>
          <a:xfrm>
            <a:off x="255750" y="5269200"/>
            <a:ext cx="7048500" cy="26676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F0F1E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370300" y="5040600"/>
            <a:ext cx="2737200" cy="431100"/>
          </a:xfrm>
          <a:prstGeom prst="rect">
            <a:avLst/>
          </a:prstGeom>
          <a:solidFill>
            <a:srgbClr val="F0F1E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MON ESPACE DE TRAVAIL</a:t>
            </a:r>
            <a:endParaRPr b="1" sz="16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402275" y="6641725"/>
            <a:ext cx="2786100" cy="1054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Je peux rédiger un compte-rendu</a:t>
            </a:r>
            <a:r>
              <a:rPr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 après chaque RDV, et renseigner un indicateur de ressenti général</a:t>
            </a:r>
            <a:endParaRPr>
              <a:solidFill>
                <a:srgbClr val="26262D"/>
              </a:solidFill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8550" y="6679137"/>
            <a:ext cx="1104900" cy="2857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66" name="Google Shape;66;p13"/>
          <p:cNvSpPr/>
          <p:nvPr/>
        </p:nvSpPr>
        <p:spPr>
          <a:xfrm>
            <a:off x="411800" y="5461325"/>
            <a:ext cx="2786100" cy="1054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Je vois directement sur mon espace de travail, le dernier feedback reçu </a:t>
            </a:r>
            <a:r>
              <a:rPr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suite à un rdv pédagogique, ou une évaluation</a:t>
            </a:r>
            <a:endParaRPr>
              <a:solidFill>
                <a:srgbClr val="26262D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392750" y="5442275"/>
            <a:ext cx="28962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CONSULTER LES FEEDBACKS REÇUS</a:t>
            </a:r>
            <a:endParaRPr b="1" sz="12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3316925" y="5475625"/>
            <a:ext cx="3780000" cy="1054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D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316925" y="5447038"/>
            <a:ext cx="25716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REMPLIR LES LIVRABLES</a:t>
            </a:r>
            <a:endParaRPr b="1" sz="12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3326450" y="6641725"/>
            <a:ext cx="2205000" cy="1054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D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3307400" y="6622675"/>
            <a:ext cx="2896200" cy="2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PARTAGER DES FICHIERS</a:t>
            </a:r>
            <a:endParaRPr b="1" sz="12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4504025" y="8288150"/>
            <a:ext cx="2571600" cy="400200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5750" y="8516750"/>
            <a:ext cx="7048500" cy="13173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F0F1E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4503900" y="8288150"/>
            <a:ext cx="2508600" cy="431100"/>
          </a:xfrm>
          <a:prstGeom prst="rect">
            <a:avLst/>
          </a:prstGeom>
          <a:solidFill>
            <a:srgbClr val="F0F1E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POUR ALLER PLUS LOIN</a:t>
            </a:r>
            <a:endParaRPr b="1" sz="16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230825" y="8833950"/>
            <a:ext cx="68946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26262D"/>
              </a:buClr>
              <a:buSzPts val="1000"/>
              <a:buFont typeface="Poppins"/>
              <a:buChar char="●"/>
            </a:pPr>
            <a:r>
              <a:rPr lang="fr" sz="1000">
                <a:latin typeface="Poppins"/>
                <a:ea typeface="Poppins"/>
                <a:cs typeface="Poppins"/>
                <a:sym typeface="Poppins"/>
              </a:rPr>
              <a:t>Je visite la page                                        pour consulter les documents liés au cours</a:t>
            </a:r>
            <a:endParaRPr sz="1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Poppins"/>
              <a:ea typeface="Poppins"/>
              <a:cs typeface="Poppins"/>
              <a:sym typeface="Poppins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26262D"/>
              </a:buClr>
              <a:buSzPts val="1000"/>
              <a:buFont typeface="Poppins"/>
              <a:buChar char="●"/>
            </a:pPr>
            <a:r>
              <a:rPr lang="fr" sz="1000">
                <a:latin typeface="Poppins"/>
                <a:ea typeface="Poppins"/>
                <a:cs typeface="Poppins"/>
                <a:sym typeface="Poppins"/>
              </a:rPr>
              <a:t>J’ajoute ma photo de profil suivant           &gt;</a:t>
            </a:r>
            <a:endParaRPr sz="1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Poppins"/>
              <a:ea typeface="Poppins"/>
              <a:cs typeface="Poppins"/>
              <a:sym typeface="Poppins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rgbClr val="26262D"/>
              </a:buClr>
              <a:buSzPts val="1000"/>
              <a:buFont typeface="Poppins"/>
              <a:buChar char="●"/>
            </a:pPr>
            <a:r>
              <a:rPr lang="fr" sz="1000">
                <a:latin typeface="Poppins"/>
                <a:ea typeface="Poppins"/>
                <a:cs typeface="Poppins"/>
                <a:sym typeface="Poppins"/>
              </a:rPr>
              <a:t>Je peux activer le                                   selon ma préférence</a:t>
            </a:r>
            <a:endParaRPr sz="10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831925" y="8891725"/>
            <a:ext cx="1285050" cy="2141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7" name="Google Shape;77;p13"/>
          <p:cNvPicPr preferRelativeResize="0"/>
          <p:nvPr/>
        </p:nvPicPr>
        <p:blipFill rotWithShape="1">
          <a:blip r:embed="rId7">
            <a:alphaModFix/>
          </a:blip>
          <a:srcRect b="4951" l="4885" r="5299" t="71647"/>
          <a:stretch/>
        </p:blipFill>
        <p:spPr>
          <a:xfrm>
            <a:off x="3481400" y="9190700"/>
            <a:ext cx="1285050" cy="2262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8" name="Google Shape;78;p13"/>
          <p:cNvPicPr preferRelativeResize="0"/>
          <p:nvPr/>
        </p:nvPicPr>
        <p:blipFill rotWithShape="1">
          <a:blip r:embed="rId7">
            <a:alphaModFix/>
          </a:blip>
          <a:srcRect b="64965" l="78173" r="0" t="0"/>
          <a:stretch/>
        </p:blipFill>
        <p:spPr>
          <a:xfrm>
            <a:off x="3031775" y="9124013"/>
            <a:ext cx="312300" cy="338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9" name="Google Shape;7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062702" y="5733275"/>
            <a:ext cx="1949924" cy="708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80" name="Google Shape;80;p13"/>
          <p:cNvSpPr txBox="1"/>
          <p:nvPr/>
        </p:nvSpPr>
        <p:spPr>
          <a:xfrm>
            <a:off x="3279425" y="5780875"/>
            <a:ext cx="18342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Je clique sur le nom du livrable pour le consulter et le remplir.</a:t>
            </a: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3316925" y="6885625"/>
            <a:ext cx="2214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Un espace de stockage me permet de partager fichiers et liens avec mon équipe et mon coach/mentor/prof</a:t>
            </a:r>
            <a:endParaRPr/>
          </a:p>
        </p:txBody>
      </p:sp>
      <p:pic>
        <p:nvPicPr>
          <p:cNvPr id="82" name="Google Shape;82;p13"/>
          <p:cNvPicPr preferRelativeResize="0"/>
          <p:nvPr/>
        </p:nvPicPr>
        <p:blipFill rotWithShape="1">
          <a:blip r:embed="rId9">
            <a:alphaModFix/>
          </a:blip>
          <a:srcRect b="-10" l="0" r="27646" t="0"/>
          <a:stretch/>
        </p:blipFill>
        <p:spPr>
          <a:xfrm>
            <a:off x="1919650" y="9522900"/>
            <a:ext cx="1090550" cy="2141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83" name="Google Shape;83;p13"/>
          <p:cNvSpPr/>
          <p:nvPr/>
        </p:nvSpPr>
        <p:spPr>
          <a:xfrm>
            <a:off x="5660075" y="6642050"/>
            <a:ext cx="1436700" cy="1054200"/>
          </a:xfrm>
          <a:prstGeom prst="rect">
            <a:avLst/>
          </a:prstGeom>
          <a:solidFill>
            <a:srgbClr val="F0F1E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26262D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D"/>
              </a:solidFill>
            </a:endParaRPr>
          </a:p>
        </p:txBody>
      </p:sp>
      <p:pic>
        <p:nvPicPr>
          <p:cNvPr id="84" name="Google Shape;84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764925" y="6679050"/>
            <a:ext cx="822838" cy="285900"/>
          </a:xfrm>
          <a:prstGeom prst="rect">
            <a:avLst/>
          </a:prstGeom>
          <a:noFill/>
          <a:ln cap="flat" cmpd="sng" w="9525">
            <a:solidFill>
              <a:srgbClr val="F0F1E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85" name="Google Shape;85;p13"/>
          <p:cNvSpPr txBox="1"/>
          <p:nvPr/>
        </p:nvSpPr>
        <p:spPr>
          <a:xfrm>
            <a:off x="5660075" y="7039625"/>
            <a:ext cx="1436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26262D"/>
                </a:solidFill>
                <a:latin typeface="Poppins"/>
                <a:ea typeface="Poppins"/>
                <a:cs typeface="Poppins"/>
                <a:sym typeface="Poppins"/>
              </a:rPr>
              <a:t>Le logo et le résumé de mon projet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